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26"/>
  </p:notesMasterIdLst>
  <p:sldIdLst>
    <p:sldId id="300" r:id="rId3"/>
    <p:sldId id="261" r:id="rId4"/>
    <p:sldId id="1038" r:id="rId5"/>
    <p:sldId id="1040" r:id="rId6"/>
    <p:sldId id="1043" r:id="rId7"/>
    <p:sldId id="1039" r:id="rId8"/>
    <p:sldId id="1047" r:id="rId9"/>
    <p:sldId id="1045" r:id="rId10"/>
    <p:sldId id="1041" r:id="rId11"/>
    <p:sldId id="1046" r:id="rId12"/>
    <p:sldId id="330" r:id="rId13"/>
    <p:sldId id="1048" r:id="rId14"/>
    <p:sldId id="1049" r:id="rId15"/>
    <p:sldId id="1050" r:id="rId16"/>
    <p:sldId id="1051" r:id="rId17"/>
    <p:sldId id="1055" r:id="rId18"/>
    <p:sldId id="1052" r:id="rId19"/>
    <p:sldId id="329" r:id="rId20"/>
    <p:sldId id="1053" r:id="rId21"/>
    <p:sldId id="333" r:id="rId22"/>
    <p:sldId id="1054" r:id="rId23"/>
    <p:sldId id="1062" r:id="rId24"/>
    <p:sldId id="32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318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2024/12/18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rPr>
              <a:t>开源数字生态分析与应用创新赛</a:t>
            </a:r>
            <a:endParaRPr 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个较为常用的结构洞算法。</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和英伟达提供的接口，实现并行计算加速的目的。</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4"/>
          <a:stretch>
            <a:fillRect/>
          </a:stretch>
        </p:blipFill>
        <p:spPr>
          <a:xfrm>
            <a:off x="6694805" y="3194050"/>
            <a:ext cx="4902835" cy="3473450"/>
          </a:xfrm>
          <a:prstGeom prst="rect">
            <a:avLst/>
          </a:prstGeom>
        </p:spPr>
      </p:pic>
      <p:pic>
        <p:nvPicPr>
          <p:cNvPr id="7" name="图片 6"/>
          <p:cNvPicPr>
            <a:picLocks noChangeAspect="1"/>
          </p:cNvPicPr>
          <p:nvPr/>
        </p:nvPicPr>
        <p:blipFill>
          <a:blip r:embed="rId5"/>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A894B2CF-1542-E6A1-A892-F029CEF144C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NSimSun" panose="02010609030101010101" pitchFamily="49" charset="-122"/>
                <a:ea typeface="NSimSun"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evaluation.py</a:t>
            </a:r>
            <a:r>
              <a:rPr lang="zh-CN" altLang="en-US" dirty="0">
                <a:latin typeface="NSimSun" panose="02010609030101010101" pitchFamily="49" charset="-122"/>
                <a:ea typeface="NSimSun"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NSimSun" panose="02010609030101010101" pitchFamily="49" charset="-122"/>
                <a:ea typeface="NSimSun" panose="02010609030101010101" pitchFamily="49" charset="-122"/>
              </a:rPr>
              <a:t>约束</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rPr>
              <a:t>有效大小</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rPr>
              <a:t>效率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层级</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(hierarchy) </a:t>
            </a:r>
            <a:r>
              <a:rPr lang="zh-CN" altLang="en-US" dirty="0">
                <a:latin typeface="NSimSun" panose="02010609030101010101" pitchFamily="49" charset="-122"/>
                <a:ea typeface="NSimSun" panose="02010609030101010101" pitchFamily="49" charset="-122"/>
                <a:cs typeface="Times New Roman" panose="02020603050405020304" pitchFamily="18" charset="0"/>
              </a:rPr>
              <a:t>。</a:t>
            </a:r>
            <a:endParaRPr lang="en-US" altLang="zh-CN" dirty="0">
              <a:latin typeface="NSimSun" panose="02010609030101010101" pitchFamily="49" charset="-122"/>
              <a:ea typeface="NSimSun"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a:extLst>
              <a:ext uri="{FF2B5EF4-FFF2-40B4-BE49-F238E27FC236}">
                <a16:creationId xmlns:a16="http://schemas.microsoft.com/office/drawing/2014/main" id="{67DFC242-16A5-1C5A-0C46-C23B155FB189}"/>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pSp>
        <p:nvGrpSpPr>
          <p:cNvPr id="25" name="Group 10"/>
          <p:cNvGrpSpPr/>
          <p:nvPr>
            <p:custDataLst>
              <p:tags r:id="rId1"/>
            </p:custDataLst>
          </p:nvPr>
        </p:nvGrpSpPr>
        <p:grpSpPr bwMode="auto">
          <a:xfrm>
            <a:off x="2107078" y="3089897"/>
            <a:ext cx="2094401" cy="1217613"/>
            <a:chOff x="0" y="0"/>
            <a:chExt cx="2758" cy="1624"/>
          </a:xfrm>
        </p:grpSpPr>
        <p:sp>
          <p:nvSpPr>
            <p:cNvPr id="26" name="Rectangle 11"/>
            <p:cNvSpPr>
              <a:spLocks noChangeArrowheads="1"/>
            </p:cNvSpPr>
            <p:nvPr>
              <p:custDataLst>
                <p:tags r:id="rId20"/>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p>
          </p:txBody>
        </p:sp>
        <p:sp>
          <p:nvSpPr>
            <p:cNvPr id="27" name="Rectangle 12"/>
            <p:cNvSpPr>
              <a:spLocks noChangeArrowheads="1"/>
            </p:cNvSpPr>
            <p:nvPr>
              <p:custDataLst>
                <p:tags r:id="rId21"/>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计算中，需要高效的线程同步来处理共享数据。</a:t>
              </a:r>
            </a:p>
          </p:txBody>
        </p:sp>
      </p:grpSp>
      <p:sp>
        <p:nvSpPr>
          <p:cNvPr id="28" name="Oval 14"/>
          <p:cNvSpPr>
            <a:spLocks noChangeArrowheads="1"/>
          </p:cNvSpPr>
          <p:nvPr>
            <p:custDataLst>
              <p:tags r:id="rId2"/>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3"/>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4"/>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17"/>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8"/>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9"/>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5"/>
            </p:custDataLst>
          </p:nvPr>
        </p:nvGrpSpPr>
        <p:grpSpPr bwMode="auto">
          <a:xfrm>
            <a:off x="5461465" y="3089897"/>
            <a:ext cx="2070100" cy="1217613"/>
            <a:chOff x="0" y="0"/>
            <a:chExt cx="2726" cy="1624"/>
          </a:xfrm>
        </p:grpSpPr>
        <p:sp>
          <p:nvSpPr>
            <p:cNvPr id="36" name="Rectangle 11"/>
            <p:cNvSpPr>
              <a:spLocks noChangeArrowheads="1"/>
            </p:cNvSpPr>
            <p:nvPr>
              <p:custDataLst>
                <p:tags r:id="rId15"/>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p>
          </p:txBody>
        </p:sp>
        <p:sp>
          <p:nvSpPr>
            <p:cNvPr id="37" name="Rectangle 12"/>
            <p:cNvSpPr>
              <a:spLocks noChangeArrowheads="1"/>
            </p:cNvSpPr>
            <p:nvPr>
              <p:custDataLst>
                <p:tags r:id="rId16"/>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并行环境下如何高效地处理是一个难题。</a:t>
              </a:r>
            </a:p>
          </p:txBody>
        </p:sp>
      </p:grpSp>
      <p:grpSp>
        <p:nvGrpSpPr>
          <p:cNvPr id="38" name="Group 13"/>
          <p:cNvGrpSpPr/>
          <p:nvPr>
            <p:custDataLst>
              <p:tags r:id="rId6"/>
            </p:custDataLst>
          </p:nvPr>
        </p:nvGrpSpPr>
        <p:grpSpPr bwMode="auto">
          <a:xfrm>
            <a:off x="4809292" y="3074022"/>
            <a:ext cx="453736" cy="438150"/>
            <a:chOff x="40" y="0"/>
            <a:chExt cx="596" cy="584"/>
          </a:xfrm>
        </p:grpSpPr>
        <p:sp>
          <p:nvSpPr>
            <p:cNvPr id="39" name="Oval 14"/>
            <p:cNvSpPr>
              <a:spLocks noChangeArrowheads="1"/>
            </p:cNvSpPr>
            <p:nvPr>
              <p:custDataLst>
                <p:tags r:id="rId13"/>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4"/>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7"/>
            </p:custDataLst>
          </p:nvPr>
        </p:nvGrpSpPr>
        <p:grpSpPr bwMode="auto">
          <a:xfrm>
            <a:off x="8634878" y="3089897"/>
            <a:ext cx="2296399" cy="1217613"/>
            <a:chOff x="0" y="0"/>
            <a:chExt cx="3024" cy="1624"/>
          </a:xfrm>
        </p:grpSpPr>
        <p:sp>
          <p:nvSpPr>
            <p:cNvPr id="42" name="Rectangle 11"/>
            <p:cNvSpPr>
              <a:spLocks noChangeArrowheads="1"/>
            </p:cNvSpPr>
            <p:nvPr>
              <p:custDataLst>
                <p:tags r:id="rId11"/>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p>
          </p:txBody>
        </p:sp>
        <p:sp>
          <p:nvSpPr>
            <p:cNvPr id="43" name="Rectangle 12"/>
            <p:cNvSpPr>
              <a:spLocks noChangeArrowheads="1"/>
            </p:cNvSpPr>
            <p:nvPr>
              <p:custDataLst>
                <p:tags r:id="rId12"/>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的迭代过程中的边集变化）可能使得任务划分和调度变得复杂。</a:t>
              </a:r>
            </a:p>
          </p:txBody>
        </p:sp>
      </p:grpSp>
      <p:grpSp>
        <p:nvGrpSpPr>
          <p:cNvPr id="44" name="Group 13"/>
          <p:cNvGrpSpPr/>
          <p:nvPr>
            <p:custDataLst>
              <p:tags r:id="rId8"/>
            </p:custDataLst>
          </p:nvPr>
        </p:nvGrpSpPr>
        <p:grpSpPr bwMode="auto">
          <a:xfrm>
            <a:off x="7991940" y="3074022"/>
            <a:ext cx="444500" cy="438150"/>
            <a:chOff x="0" y="0"/>
            <a:chExt cx="584" cy="584"/>
          </a:xfrm>
        </p:grpSpPr>
        <p:sp>
          <p:nvSpPr>
            <p:cNvPr id="45" name="Oval 14"/>
            <p:cNvSpPr>
              <a:spLocks noChangeArrowheads="1"/>
            </p:cNvSpPr>
            <p:nvPr>
              <p:custDataLst>
                <p:tags r:id="rId9"/>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10"/>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p>
        </p:txBody>
      </p:sp>
      <p:sp>
        <p:nvSpPr>
          <p:cNvPr id="3" name="灯片编号占位符 1">
            <a:extLst>
              <a:ext uri="{FF2B5EF4-FFF2-40B4-BE49-F238E27FC236}">
                <a16:creationId xmlns:a16="http://schemas.microsoft.com/office/drawing/2014/main" id="{3E08FB04-9B77-79DC-A833-499B51B02F43}"/>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NSimSun" panose="02010609030101010101" pitchFamily="49" charset="-122"/>
                <a:ea typeface="NSimSun"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CSR</a:t>
            </a:r>
            <a:r>
              <a:rPr lang="zh-CN" altLang="en-US" sz="1600" dirty="0">
                <a:solidFill>
                  <a:schemeClr val="bg2">
                    <a:lumMod val="50000"/>
                  </a:schemeClr>
                </a:solidFill>
                <a:latin typeface="NSimSun" panose="02010609030101010101" pitchFamily="49" charset="-122"/>
                <a:ea typeface="NSimSun"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p>
        </p:txBody>
      </p:sp>
      <p:pic>
        <p:nvPicPr>
          <p:cNvPr id="2" name="图片 1"/>
          <p:cNvPicPr>
            <a:picLocks noChangeAspect="1"/>
          </p:cNvPicPr>
          <p:nvPr/>
        </p:nvPicPr>
        <p:blipFill>
          <a:blip r:embed="rId4"/>
          <a:srcRect l="549" t="1011" r="1026"/>
          <a:stretch>
            <a:fillRect/>
          </a:stretch>
        </p:blipFill>
        <p:spPr>
          <a:xfrm>
            <a:off x="5832475" y="2054860"/>
            <a:ext cx="6029960" cy="3296285"/>
          </a:xfrm>
          <a:prstGeom prst="rect">
            <a:avLst/>
          </a:prstGeom>
        </p:spPr>
      </p:pic>
      <p:sp>
        <p:nvSpPr>
          <p:cNvPr id="4" name="灯片编号占位符 1">
            <a:extLst>
              <a:ext uri="{FF2B5EF4-FFF2-40B4-BE49-F238E27FC236}">
                <a16:creationId xmlns:a16="http://schemas.microsoft.com/office/drawing/2014/main" id="{AB2BE5D8-5621-F291-A76B-14C3D391BFBA}"/>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sz="1600" dirty="0">
                <a:solidFill>
                  <a:schemeClr val="bg2">
                    <a:lumMod val="50000"/>
                  </a:schemeClr>
                </a:solidFill>
                <a:latin typeface="NSimSun" panose="02010609030101010101" pitchFamily="49" charset="-122"/>
                <a:ea typeface="NSimSun"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 Python</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zh-CN" altLang="en-US" sz="1600" dirty="0">
                <a:solidFill>
                  <a:schemeClr val="bg2">
                    <a:lumMod val="50000"/>
                  </a:schemeClr>
                </a:solidFill>
                <a:latin typeface="NSimSun" panose="02010609030101010101" pitchFamily="49" charset="-122"/>
                <a:ea typeface="NSimSun" panose="02010609030101010101" pitchFamily="49" charset="-122"/>
              </a:rPr>
              <a:t>中公开</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 C++ </a:t>
            </a:r>
            <a:r>
              <a:rPr lang="zh-CN" altLang="en-US" sz="1600" dirty="0">
                <a:solidFill>
                  <a:schemeClr val="bg2">
                    <a:lumMod val="50000"/>
                  </a:schemeClr>
                </a:solidFill>
                <a:latin typeface="NSimSun" panose="02010609030101010101" pitchFamily="49" charset="-122"/>
                <a:ea typeface="NSimSun" panose="02010609030101010101" pitchFamily="49" charset="-122"/>
              </a:rPr>
              <a:t>类型，反之亦然，主要用于创建现有</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C++ </a:t>
            </a:r>
            <a:r>
              <a:rPr lang="zh-CN" altLang="en-US" sz="1600" dirty="0">
                <a:solidFill>
                  <a:schemeClr val="bg2">
                    <a:lumMod val="50000"/>
                  </a:schemeClr>
                </a:solidFill>
                <a:latin typeface="NSimSun" panose="02010609030101010101" pitchFamily="49" charset="-122"/>
                <a:ea typeface="NSimSun" panose="02010609030101010101" pitchFamily="49" charset="-122"/>
              </a:rPr>
              <a:t>代码的</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zh-CN" altLang="en-US" sz="1600" dirty="0">
                <a:solidFill>
                  <a:schemeClr val="bg2">
                    <a:lumMod val="50000"/>
                  </a:schemeClr>
                </a:solidFill>
                <a:latin typeface="NSimSun" panose="02010609030101010101" pitchFamily="49" charset="-122"/>
                <a:ea typeface="NSimSun"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sz="1600" dirty="0">
                <a:solidFill>
                  <a:schemeClr val="bg2">
                    <a:lumMod val="50000"/>
                  </a:schemeClr>
                </a:solidFill>
                <a:latin typeface="NSimSun" panose="02010609030101010101" pitchFamily="49" charset="-122"/>
                <a:ea typeface="NSimSun"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sz="1600" dirty="0">
                <a:solidFill>
                  <a:schemeClr val="bg2">
                    <a:lumMod val="50000"/>
                  </a:schemeClr>
                </a:solidFill>
                <a:latin typeface="NSimSun" panose="02010609030101010101" pitchFamily="49" charset="-122"/>
                <a:ea typeface="NSimSun" panose="02010609030101010101" pitchFamily="49" charset="-122"/>
              </a:rPr>
              <a:t>实现了很好的兼容性。</a:t>
            </a:r>
          </a:p>
        </p:txBody>
      </p:sp>
      <p:pic>
        <p:nvPicPr>
          <p:cNvPr id="3" name="图片 2"/>
          <p:cNvPicPr>
            <a:picLocks noChangeAspect="1"/>
          </p:cNvPicPr>
          <p:nvPr/>
        </p:nvPicPr>
        <p:blipFill>
          <a:blip r:embed="rId4"/>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sp>
        <p:nvSpPr>
          <p:cNvPr id="5" name="灯片编号占位符 1">
            <a:extLst>
              <a:ext uri="{FF2B5EF4-FFF2-40B4-BE49-F238E27FC236}">
                <a16:creationId xmlns:a16="http://schemas.microsoft.com/office/drawing/2014/main" id="{411D41F6-9FC9-C062-6844-64F0887586B2}"/>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NSimSun" panose="02010609030101010101" pitchFamily="49" charset="-122"/>
                <a:ea typeface="NSimSun"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GPU</a:t>
            </a:r>
            <a:r>
              <a:rPr lang="zh-CN" altLang="en-US" sz="1600" dirty="0">
                <a:solidFill>
                  <a:schemeClr val="bg2">
                    <a:lumMod val="50000"/>
                  </a:schemeClr>
                </a:solidFill>
                <a:latin typeface="NSimSun" panose="02010609030101010101" pitchFamily="49" charset="-122"/>
                <a:ea typeface="NSimSun" panose="02010609030101010101" pitchFamily="49" charset="-122"/>
              </a:rPr>
              <a:t>上加速并行计算，尤其适合处理稀疏图中邻居节点多的数据聚合任务。</a:t>
            </a: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pic>
        <p:nvPicPr>
          <p:cNvPr id="2050" name="Picture 2" descr="GPU 共享内存bank冲突(shared memory bank conflicts) - FindHao"/>
          <p:cNvPicPr>
            <a:picLocks noChangeAspect="1" noChangeArrowheads="1"/>
          </p:cNvPicPr>
          <p:nvPr/>
        </p:nvPicPr>
        <p:blipFill rotWithShape="1">
          <a:blip r:embed="rId4">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a:extLst>
              <a:ext uri="{FF2B5EF4-FFF2-40B4-BE49-F238E27FC236}">
                <a16:creationId xmlns:a16="http://schemas.microsoft.com/office/drawing/2014/main" id="{CB4D8F97-584A-0349-A6A3-0DBA048C59E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pic>
        <p:nvPicPr>
          <p:cNvPr id="3"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577" y="885768"/>
            <a:ext cx="5212124" cy="5491345"/>
          </a:xfrm>
          <a:prstGeom prst="rect">
            <a:avLst/>
          </a:prstGeom>
        </p:spPr>
      </p:pic>
      <p:sp>
        <p:nvSpPr>
          <p:cNvPr id="6" name="TextBox 5"/>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NSimSun" panose="02010609030101010101" pitchFamily="49" charset="-122"/>
                <a:ea typeface="NSimSun" panose="02010609030101010101" pitchFamily="49" charset="-122"/>
              </a:rPr>
              <a:t>整体架构如右图所示，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可以利用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dirty="0">
                <a:latin typeface="NSimSun" panose="02010609030101010101" pitchFamily="49" charset="-122"/>
                <a:ea typeface="NSimSun" panose="02010609030101010101" pitchFamily="49" charset="-122"/>
              </a:rPr>
              <a:t>将</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接口与底层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C++/CUDA</a:t>
            </a:r>
            <a:r>
              <a:rPr lang="zh-CN" altLang="en-US" dirty="0">
                <a:latin typeface="NSimSun" panose="02010609030101010101" pitchFamily="49" charset="-122"/>
                <a:ea typeface="NSimSun" panose="02010609030101010101" pitchFamily="49" charset="-122"/>
              </a:rPr>
              <a:t>代码高效</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结合</a:t>
            </a:r>
            <a:r>
              <a:rPr lang="zh-CN" altLang="en-US" dirty="0">
                <a:latin typeface="NSimSun" panose="02010609030101010101" pitchFamily="49" charset="-122"/>
                <a:ea typeface="NSimSun" panose="02010609030101010101" pitchFamily="49" charset="-122"/>
              </a:rPr>
              <a:t>，实现</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加速。</a:t>
            </a:r>
            <a:endParaRPr lang="en-US" altLang="zh-CN" dirty="0">
              <a:latin typeface="NSimSun" panose="02010609030101010101" pitchFamily="49" charset="-122"/>
              <a:ea typeface="NSimSun" panose="02010609030101010101" pitchFamily="49" charset="-122"/>
            </a:endParaRPr>
          </a:p>
          <a:p>
            <a:pPr>
              <a:lnSpc>
                <a:spcPct val="114000"/>
              </a:lnSpc>
            </a:pPr>
            <a:endParaRPr lang="en-US" altLang="zh-CN" dirty="0">
              <a:latin typeface="NSimSun" panose="02010609030101010101" pitchFamily="49" charset="-122"/>
              <a:ea typeface="NSimSun" panose="02010609030101010101" pitchFamily="49" charset="-122"/>
            </a:endParaRPr>
          </a:p>
          <a:p>
            <a:pPr>
              <a:lnSpc>
                <a:spcPct val="114000"/>
              </a:lnSpc>
            </a:pPr>
            <a:r>
              <a:rPr lang="zh-CN" altLang="en-US" dirty="0">
                <a:latin typeface="NSimSun" panose="02010609030101010101" pitchFamily="49" charset="-122"/>
                <a:ea typeface="NSimSun" panose="02010609030101010101" pitchFamily="49" charset="-122"/>
              </a:rPr>
              <a:t>具体实现如下：</a:t>
            </a:r>
          </a:p>
          <a:p>
            <a:pPr>
              <a:lnSpc>
                <a:spcPct val="114000"/>
              </a:lnSpc>
            </a:pPr>
            <a:r>
              <a:rPr lang="en-US" altLang="zh-CN" dirty="0">
                <a:latin typeface="NSimSun" panose="02010609030101010101" pitchFamily="49" charset="-122"/>
                <a:ea typeface="NSimSun" panose="02010609030101010101" pitchFamily="49" charset="-122"/>
              </a:rPr>
              <a:t>1. </a:t>
            </a:r>
            <a:r>
              <a:rPr lang="zh-CN" altLang="en-US" dirty="0">
                <a:latin typeface="NSimSun" panose="02010609030101010101" pitchFamily="49" charset="-122"/>
                <a:ea typeface="NSimSun" panose="02010609030101010101" pitchFamily="49" charset="-122"/>
              </a:rPr>
              <a:t>数据接口：通过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Graph Container</a:t>
            </a:r>
            <a:r>
              <a:rPr lang="zh-CN" altLang="en-US" dirty="0">
                <a:latin typeface="NSimSun" panose="02010609030101010101" pitchFamily="49" charset="-122"/>
                <a:ea typeface="NSimSun" panose="02010609030101010101" pitchFamily="49" charset="-122"/>
              </a:rPr>
              <a:t>模块，图数据可在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CPU</a:t>
            </a:r>
            <a:r>
              <a:rPr lang="zh-CN" altLang="en-US" dirty="0">
                <a:latin typeface="NSimSun" panose="02010609030101010101" pitchFamily="49" charset="-122"/>
                <a:ea typeface="NSimSun" panose="02010609030101010101" pitchFamily="49" charset="-122"/>
              </a:rPr>
              <a:t>与</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之间高效传输。</a:t>
            </a:r>
          </a:p>
          <a:p>
            <a:pPr>
              <a:lnSpc>
                <a:spcPct val="114000"/>
              </a:lnSpc>
            </a:pPr>
            <a:r>
              <a:rPr lang="en-US" altLang="zh-CN" dirty="0">
                <a:latin typeface="NSimSun" panose="02010609030101010101" pitchFamily="49" charset="-122"/>
                <a:ea typeface="NSimSun" panose="02010609030101010101" pitchFamily="49" charset="-122"/>
              </a:rPr>
              <a:t>2. </a:t>
            </a:r>
            <a:r>
              <a:rPr lang="zh-CN" altLang="en-US" dirty="0">
                <a:latin typeface="NSimSun" panose="02010609030101010101" pitchFamily="49" charset="-122"/>
                <a:ea typeface="NSimSun" panose="02010609030101010101" pitchFamily="49" charset="-122"/>
              </a:rPr>
              <a:t>计算核心：网络分析函数模块使用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rPr>
              <a:t>实现图算法（如</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 constraint</a:t>
            </a:r>
            <a:r>
              <a:rPr lang="zh-CN" altLang="en-US" dirty="0">
                <a:latin typeface="NSimSun" panose="02010609030101010101" pitchFamily="49" charset="-122"/>
                <a:ea typeface="NSimSun" panose="02010609030101010101" pitchFamily="49" charset="-122"/>
              </a:rPr>
              <a:t>等）的并行化，充分发挥</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的强大计算能力。</a:t>
            </a:r>
          </a:p>
          <a:p>
            <a:pPr>
              <a:lnSpc>
                <a:spcPct val="114000"/>
              </a:lnSpc>
            </a:pPr>
            <a:r>
              <a:rPr lang="en-US" altLang="zh-CN" dirty="0">
                <a:latin typeface="NSimSun" panose="02010609030101010101" pitchFamily="49" charset="-122"/>
                <a:ea typeface="NSimSun" panose="02010609030101010101" pitchFamily="49" charset="-122"/>
              </a:rPr>
              <a:t>3. </a:t>
            </a:r>
            <a:r>
              <a:rPr lang="zh-CN" altLang="en-US" dirty="0">
                <a:latin typeface="NSimSun" panose="02010609030101010101" pitchFamily="49" charset="-122"/>
                <a:ea typeface="NSimSun" panose="02010609030101010101" pitchFamily="49" charset="-122"/>
              </a:rPr>
              <a:t>用户端：用户通过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接口调用，无需关心底层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实现，保持</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的易用性。</a:t>
            </a:r>
          </a:p>
        </p:txBody>
      </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sp>
        <p:nvSpPr>
          <p:cNvPr id="4" name="灯片编号占位符 1">
            <a:extLst>
              <a:ext uri="{FF2B5EF4-FFF2-40B4-BE49-F238E27FC236}">
                <a16:creationId xmlns:a16="http://schemas.microsoft.com/office/drawing/2014/main" id="{56FB07E1-AFD3-2180-7265-F6EEFCD97281}"/>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18</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TextBox 1"/>
          <p:cNvSpPr txBox="1"/>
          <p:nvPr/>
        </p:nvSpPr>
        <p:spPr>
          <a:xfrm>
            <a:off x="782846" y="1283020"/>
            <a:ext cx="3966359" cy="369332"/>
          </a:xfrm>
          <a:prstGeom prst="rect">
            <a:avLst/>
          </a:prstGeom>
          <a:noFill/>
        </p:spPr>
        <p:txBody>
          <a:bodyPr wrap="square" rtlCol="0">
            <a:spAutoFit/>
          </a:bodyPr>
          <a:lstStyle/>
          <a:p>
            <a:r>
              <a:rPr lang="zh-CN" altLang="en-US" dirty="0">
                <a:latin typeface="NSimSun" panose="02010609030101010101" pitchFamily="49" charset="-122"/>
                <a:ea typeface="NSimSun" panose="02010609030101010101" pitchFamily="49" charset="-122"/>
                <a:cs typeface="Menlo" panose="020B0609030804020204" pitchFamily="49" charset="0"/>
              </a:rPr>
              <a:t>我们计划使用这些数据集进行测试</a:t>
            </a:r>
            <a:endParaRPr lang="en-US" altLang="zh-CN" dirty="0">
              <a:latin typeface="NSimSun" panose="02010609030101010101" pitchFamily="49" charset="-122"/>
              <a:ea typeface="NSimSun" panose="02010609030101010101" pitchFamily="49"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2081504032"/>
              </p:ext>
            </p:extLst>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extLst>
                    <a:ext uri="{9D8B030D-6E8A-4147-A177-3AD203B41FA5}">
                      <a16:colId xmlns:a16="http://schemas.microsoft.com/office/drawing/2014/main" val="20000"/>
                    </a:ext>
                  </a:extLst>
                </a:gridCol>
                <a:gridCol w="2267945">
                  <a:extLst>
                    <a:ext uri="{9D8B030D-6E8A-4147-A177-3AD203B41FA5}">
                      <a16:colId xmlns:a16="http://schemas.microsoft.com/office/drawing/2014/main" val="20001"/>
                    </a:ext>
                  </a:extLst>
                </a:gridCol>
                <a:gridCol w="2268429">
                  <a:extLst>
                    <a:ext uri="{9D8B030D-6E8A-4147-A177-3AD203B41FA5}">
                      <a16:colId xmlns:a16="http://schemas.microsoft.com/office/drawing/2014/main" val="20002"/>
                    </a:ext>
                  </a:extLst>
                </a:gridCol>
                <a:gridCol w="2260886">
                  <a:extLst>
                    <a:ext uri="{9D8B030D-6E8A-4147-A177-3AD203B41FA5}">
                      <a16:colId xmlns:a16="http://schemas.microsoft.com/office/drawing/2014/main" val="20003"/>
                    </a:ext>
                  </a:extLst>
                </a:gridCol>
                <a:gridCol w="2434046">
                  <a:extLst>
                    <a:ext uri="{9D8B030D-6E8A-4147-A177-3AD203B41FA5}">
                      <a16:colId xmlns:a16="http://schemas.microsoft.com/office/drawing/2014/main" val="20004"/>
                    </a:ext>
                  </a:extLst>
                </a:gridCol>
              </a:tblGrid>
              <a:tr h="370840">
                <a:tc>
                  <a:txBody>
                    <a:bodyPr/>
                    <a:lstStyle/>
                    <a:p>
                      <a:endParaRPr lang="en-US" sz="1600" b="1"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领域的论文共同作者网络。节点表示作者，边表示两位作者之间曾共同发表过学术论文。</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的亚洲用户社交网络数据集。节点表示用户，边表示用户间的好友关系。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分区的共同作者网络。节点是作者，边表示共同发表论文的关系。</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高能物理</a:t>
                      </a:r>
                      <a:r>
                        <a:rPr lang="en-US" altLang="zh-CN" sz="1600" dirty="0">
                          <a:latin typeface="NSimSun" panose="02010609030101010101" pitchFamily="49" charset="-122"/>
                          <a:ea typeface="NSimSun" panose="02010609030101010101" pitchFamily="49" charset="-122"/>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NSimSun" panose="02010609030101010101" pitchFamily="49" charset="-122"/>
                          <a:ea typeface="NSimSun" panose="02010609030101010101" pitchFamily="49" charset="-122"/>
                          <a:cs typeface="Times New Roman" panose="02020603050405020304" pitchFamily="18" charset="0"/>
                        </a:rPr>
                        <a:t>领域</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的论文合作网络。节点代表作者，边代表共同作者关系。</a:t>
                      </a: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p>
                  </a:txBody>
                  <a:tcPr/>
                </a:tc>
                <a:tc>
                  <a:txBody>
                    <a:bodyPr/>
                    <a:lstStyle/>
                    <a:p>
                      <a:r>
                        <a:rPr lang="en-US" sz="1600" dirty="0">
                          <a:latin typeface="Times New Roman" panose="02020603050405020304" pitchFamily="18" charset="0"/>
                          <a:cs typeface="Times New Roman" panose="02020603050405020304" pitchFamily="18" charset="0"/>
                        </a:rPr>
                        <a:t>7,624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p>
                  </a:txBody>
                  <a:tcPr/>
                </a:tc>
                <a:tc>
                  <a:txBody>
                    <a:bodyPr/>
                    <a:lstStyle/>
                    <a:p>
                      <a:r>
                        <a:rPr lang="en-US" sz="1600" dirty="0">
                          <a:latin typeface="Times New Roman" panose="02020603050405020304" pitchFamily="18" charset="0"/>
                          <a:cs typeface="Times New Roman" panose="02020603050405020304" pitchFamily="18" charset="0"/>
                        </a:rPr>
                        <a:t>12,008</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p>
                  </a:txBody>
                  <a:tcPr/>
                </a:tc>
                <a:tc>
                  <a:txBody>
                    <a:bodyPr/>
                    <a:lstStyle/>
                    <a:p>
                      <a:r>
                        <a:rPr lang="en-US" sz="1600" dirty="0">
                          <a:latin typeface="Times New Roman" panose="02020603050405020304" pitchFamily="18" charset="0"/>
                          <a:cs typeface="Times New Roman" panose="02020603050405020304" pitchFamily="18" charset="0"/>
                        </a:rPr>
                        <a:t>118,521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789930" y="1879165"/>
            <a:ext cx="3966359"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NSimSun" panose="02010609030101010101" pitchFamily="49" charset="-122"/>
                <a:ea typeface="NSimSun" panose="02010609030101010101" pitchFamily="49" charset="-122"/>
                <a:cs typeface="Menlo" panose="020B0609030804020204" pitchFamily="49" charset="0"/>
              </a:rPr>
              <a:t>无向图</a:t>
            </a:r>
            <a:endParaRPr lang="en-US" altLang="zh-CN" dirty="0">
              <a:latin typeface="NSimSun" panose="02010609030101010101" pitchFamily="49" charset="-122"/>
              <a:ea typeface="NSimSun" panose="02010609030101010101" pitchFamily="49" charset="-122"/>
            </a:endParaRPr>
          </a:p>
        </p:txBody>
      </p:sp>
      <p:sp>
        <p:nvSpPr>
          <p:cNvPr id="6" name="灯片编号占位符 1">
            <a:extLst>
              <a:ext uri="{FF2B5EF4-FFF2-40B4-BE49-F238E27FC236}">
                <a16:creationId xmlns:a16="http://schemas.microsoft.com/office/drawing/2014/main" id="{33EA3B99-2B1F-1BCC-3945-786EB343F9D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aphicFrame>
        <p:nvGraphicFramePr>
          <p:cNvPr id="3" name="Table 2"/>
          <p:cNvGraphicFramePr>
            <a:graphicFrameLocks noGrp="1"/>
          </p:cNvGraphicFramePr>
          <p:nvPr>
            <p:extLst>
              <p:ext uri="{D42A27DB-BD31-4B8C-83A1-F6EECF244321}">
                <p14:modId xmlns:p14="http://schemas.microsoft.com/office/powerpoint/2010/main" val="684964614"/>
              </p:ext>
            </p:extLst>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extLst>
                    <a:ext uri="{9D8B030D-6E8A-4147-A177-3AD203B41FA5}">
                      <a16:colId xmlns:a16="http://schemas.microsoft.com/office/drawing/2014/main" val="20000"/>
                    </a:ext>
                  </a:extLst>
                </a:gridCol>
                <a:gridCol w="2553195">
                  <a:extLst>
                    <a:ext uri="{9D8B030D-6E8A-4147-A177-3AD203B41FA5}">
                      <a16:colId xmlns:a16="http://schemas.microsoft.com/office/drawing/2014/main" val="20001"/>
                    </a:ext>
                  </a:extLst>
                </a:gridCol>
                <a:gridCol w="2292507">
                  <a:extLst>
                    <a:ext uri="{9D8B030D-6E8A-4147-A177-3AD203B41FA5}">
                      <a16:colId xmlns:a16="http://schemas.microsoft.com/office/drawing/2014/main" val="20002"/>
                    </a:ext>
                  </a:extLst>
                </a:gridCol>
                <a:gridCol w="2518446">
                  <a:extLst>
                    <a:ext uri="{9D8B030D-6E8A-4147-A177-3AD203B41FA5}">
                      <a16:colId xmlns:a16="http://schemas.microsoft.com/office/drawing/2014/main" val="20003"/>
                    </a:ext>
                  </a:extLst>
                </a:gridCol>
                <a:gridCol w="2242991">
                  <a:extLst>
                    <a:ext uri="{9D8B030D-6E8A-4147-A177-3AD203B41FA5}">
                      <a16:colId xmlns:a16="http://schemas.microsoft.com/office/drawing/2014/main" val="20004"/>
                    </a:ext>
                  </a:extLst>
                </a:gridCol>
              </a:tblGrid>
              <a:tr h="370840">
                <a:tc>
                  <a:txBody>
                    <a:bodyPr/>
                    <a:lstStyle/>
                    <a:p>
                      <a:endParaRPr lang="en-US" sz="1600" b="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NSimSun" panose="02010609030101010101" pitchFamily="49" charset="-122"/>
                          <a:ea typeface="NSimSun" panose="02010609030101010101" pitchFamily="49" charset="-122"/>
                          <a:cs typeface="+mn-cs"/>
                        </a:rPr>
                        <a:t>来自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Gnutella</a:t>
                      </a:r>
                      <a:r>
                        <a:rPr lang="en-US" sz="1600" kern="1200" dirty="0">
                          <a:solidFill>
                            <a:schemeClr val="dk1"/>
                          </a:solidFill>
                          <a:effectLst/>
                          <a:latin typeface="NSimSun" panose="02010609030101010101" pitchFamily="49" charset="-122"/>
                          <a:ea typeface="NSimSun" panose="02010609030101010101" pitchFamily="49" charset="-122"/>
                          <a:cs typeface="+mn-cs"/>
                        </a:rPr>
                        <a:t> </a:t>
                      </a:r>
                      <a:r>
                        <a:rPr lang="zh-CN" altLang="en-US" sz="1600" kern="1200" dirty="0">
                          <a:solidFill>
                            <a:schemeClr val="dk1"/>
                          </a:solidFill>
                          <a:effectLst/>
                          <a:latin typeface="NSimSun" panose="02010609030101010101" pitchFamily="49" charset="-122"/>
                          <a:ea typeface="NSimSun"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Gnutella</a:t>
                      </a:r>
                      <a:r>
                        <a:rPr lang="en-US" sz="1600" kern="1200" dirty="0">
                          <a:solidFill>
                            <a:schemeClr val="dk1"/>
                          </a:solidFill>
                          <a:effectLst/>
                          <a:latin typeface="NSimSun" panose="02010609030101010101" pitchFamily="49" charset="-122"/>
                          <a:ea typeface="NSimSun" panose="02010609030101010101" pitchFamily="49" charset="-122"/>
                          <a:cs typeface="+mn-cs"/>
                        </a:rPr>
                        <a:t> </a:t>
                      </a:r>
                      <a:r>
                        <a:rPr lang="zh-CN" altLang="en-US" sz="1600" kern="1200" dirty="0">
                          <a:solidFill>
                            <a:schemeClr val="dk1"/>
                          </a:solidFill>
                          <a:effectLst/>
                          <a:latin typeface="NSimSun" panose="02010609030101010101" pitchFamily="49" charset="-122"/>
                          <a:ea typeface="NSimSun" panose="02010609030101010101" pitchFamily="49" charset="-122"/>
                          <a:cs typeface="+mn-cs"/>
                        </a:rPr>
                        <a:t>网络中的主机，边表示主机之间的对等连接（无向）。</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Enron</a:t>
                      </a:r>
                      <a:r>
                        <a:rPr lang="en-US" sz="1600" dirty="0">
                          <a:latin typeface="NSimSun" panose="02010609030101010101" pitchFamily="49" charset="-122"/>
                          <a:ea typeface="NSimSun" panose="02010609030101010101" pitchFamily="49"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公司内部电子邮件记录。节点代表电子邮件地址，边表示对应的两个地址之间存在过邮件交互。</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Amazon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的商品共购网络。节点表示商品，若两个商品经常被同一顾客一起购买，则在两者之间建立一条无向边。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NSimSun" panose="02010609030101010101" pitchFamily="49" charset="-122"/>
                          <a:ea typeface="NSimSun" panose="02010609030101010101" pitchFamily="49" charset="-122"/>
                          <a:cs typeface="+mn-cs"/>
                        </a:rPr>
                        <a:t>某研究机构的电子邮件通信网络。节点代表电子邮件地址，边表示存在邮件往来。</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NSimSun" panose="02010609030101010101" pitchFamily="49" charset="-122"/>
                <a:ea typeface="NSimSun" panose="02010609030101010101" pitchFamily="49" charset="-122"/>
                <a:cs typeface="Menlo" panose="020B0609030804020204" pitchFamily="49" charset="0"/>
              </a:rPr>
              <a:t>有向图</a:t>
            </a:r>
            <a:endParaRPr lang="en-US" altLang="zh-CN" dirty="0">
              <a:latin typeface="NSimSun" panose="02010609030101010101" pitchFamily="49" charset="-122"/>
              <a:ea typeface="NSimSun" panose="02010609030101010101" pitchFamily="49"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2475487156"/>
              </p:ext>
            </p:extLst>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extLst>
                    <a:ext uri="{9D8B030D-6E8A-4147-A177-3AD203B41FA5}">
                      <a16:colId xmlns:a16="http://schemas.microsoft.com/office/drawing/2014/main" val="20000"/>
                    </a:ext>
                  </a:extLst>
                </a:gridCol>
                <a:gridCol w="3233691">
                  <a:extLst>
                    <a:ext uri="{9D8B030D-6E8A-4147-A177-3AD203B41FA5}">
                      <a16:colId xmlns:a16="http://schemas.microsoft.com/office/drawing/2014/main" val="20001"/>
                    </a:ext>
                  </a:extLst>
                </a:gridCol>
                <a:gridCol w="3051958">
                  <a:extLst>
                    <a:ext uri="{9D8B030D-6E8A-4147-A177-3AD203B41FA5}">
                      <a16:colId xmlns:a16="http://schemas.microsoft.com/office/drawing/2014/main" val="20002"/>
                    </a:ext>
                  </a:extLst>
                </a:gridCol>
                <a:gridCol w="3194461">
                  <a:extLst>
                    <a:ext uri="{9D8B030D-6E8A-4147-A177-3AD203B41FA5}">
                      <a16:colId xmlns:a16="http://schemas.microsoft.com/office/drawing/2014/main" val="20003"/>
                    </a:ext>
                  </a:extLst>
                </a:gridCol>
              </a:tblGrid>
              <a:tr h="370840">
                <a:tc>
                  <a:txBody>
                    <a:bodyPr/>
                    <a:lstStyle/>
                    <a:p>
                      <a:endParaRPr lang="en-US" sz="1600" b="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NSimSun" panose="02010609030101010101" pitchFamily="49" charset="-122"/>
                          <a:cs typeface="Times New Roman" panose="02020603050405020304" pitchFamily="18" charset="0"/>
                        </a:rPr>
                        <a:t>Epinions</a:t>
                      </a:r>
                      <a:r>
                        <a:rPr lang="en-US" sz="1600" dirty="0">
                          <a:latin typeface="NSimSun" panose="02010609030101010101" pitchFamily="49" charset="-122"/>
                          <a:ea typeface="NSimSun" panose="02010609030101010101" pitchFamily="49"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（一个消费者点评平台），用户可以对他人的评价信息进行信任标记，从而形成一个有向的“信任”社交网络。</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a:latin typeface="Times New Roman" panose="02020603050405020304" pitchFamily="18" charset="0"/>
                          <a:ea typeface="NSimSun" panose="02010609030101010101" pitchFamily="49" charset="-122"/>
                          <a:cs typeface="Times New Roman" panose="02020603050405020304" pitchFamily="18" charset="0"/>
                        </a:rPr>
                        <a:t>Notre Dame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大学域名下网页间的超链接网络。节点表示网页，边表示网页之间的超链接。</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a:latin typeface="Times New Roman" panose="02020603050405020304" pitchFamily="18" charset="0"/>
                          <a:ea typeface="NSimSun" panose="02010609030101010101" pitchFamily="49" charset="-122"/>
                          <a:cs typeface="Times New Roman" panose="02020603050405020304" pitchFamily="18" charset="0"/>
                        </a:rPr>
                        <a:t>Digg</a:t>
                      </a:r>
                      <a:r>
                        <a:rPr lang="en-US" sz="1600" dirty="0">
                          <a:latin typeface="NSimSun" panose="02010609030101010101" pitchFamily="49" charset="-122"/>
                          <a:ea typeface="NSimSun" panose="02010609030101010101" pitchFamily="49" charset="-122"/>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NSimSun" panose="02010609030101010101" pitchFamily="49" charset="-122"/>
                        <a:ea typeface="NSimSun" panose="0201060903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p>
                  </a:txBody>
                  <a:tcPr/>
                </a:tc>
                <a:extLst>
                  <a:ext uri="{0D108BD9-81ED-4DB2-BD59-A6C34878D82A}">
                    <a16:rowId xmlns:a16="http://schemas.microsoft.com/office/drawing/2014/main" val="10003"/>
                  </a:ext>
                </a:extLst>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sp>
        <p:nvSpPr>
          <p:cNvPr id="7" name="灯片编号占位符 1">
            <a:extLst>
              <a:ext uri="{FF2B5EF4-FFF2-40B4-BE49-F238E27FC236}">
                <a16:creationId xmlns:a16="http://schemas.microsoft.com/office/drawing/2014/main" id="{9146D2D7-00D9-B509-64BB-60477B0283A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NSimSun" panose="02010609030101010101" pitchFamily="49" charset="-122"/>
                <a:cs typeface="Times New Roman" panose="02020603050405020304" pitchFamily="18" charset="0"/>
              </a:rPr>
              <a:t>约束</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(constraint)</a:t>
            </a:r>
            <a:r>
              <a:rPr lang="zh-CN" altLang="en-US" dirty="0">
                <a:latin typeface="NSimSun" panose="02010609030101010101" pitchFamily="49" charset="-122"/>
                <a:ea typeface="NSimSun"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cs typeface="Menlo" panose="020B0609030804020204" pitchFamily="49" charset="0"/>
              </a:rPr>
              <a:t>会带来明显的加速效果。</a:t>
            </a:r>
            <a:endParaRPr lang="en-US" altLang="zh-CN" dirty="0">
              <a:latin typeface="NSimSun" panose="02010609030101010101" pitchFamily="49" charset="-122"/>
              <a:ea typeface="NSimSun" panose="02010609030101010101" pitchFamily="49" charset="-122"/>
            </a:endParaRPr>
          </a:p>
        </p:txBody>
      </p:sp>
      <p:pic>
        <p:nvPicPr>
          <p:cNvPr id="4" name="Picture 3"/>
          <p:cNvPicPr>
            <a:picLocks noChangeAspect="1"/>
          </p:cNvPicPr>
          <p:nvPr/>
        </p:nvPicPr>
        <p:blipFill>
          <a:blip r:embed="rId4"/>
          <a:stretch>
            <a:fillRect/>
          </a:stretch>
        </p:blipFill>
        <p:spPr>
          <a:xfrm>
            <a:off x="1709928" y="2036946"/>
            <a:ext cx="8753778" cy="4295971"/>
          </a:xfrm>
          <a:prstGeom prst="rect">
            <a:avLst/>
          </a:prstGeom>
        </p:spPr>
      </p:pic>
      <p:sp>
        <p:nvSpPr>
          <p:cNvPr id="5" name="灯片编号占位符 1">
            <a:extLst>
              <a:ext uri="{FF2B5EF4-FFF2-40B4-BE49-F238E27FC236}">
                <a16:creationId xmlns:a16="http://schemas.microsoft.com/office/drawing/2014/main" id="{93403A02-5D5C-A86B-60EE-71612B7EC782}"/>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NSimSun" panose="02010609030101010101" pitchFamily="49" charset="-122"/>
                <a:ea typeface="NSimSun" panose="02010609030101010101" pitchFamily="49" charset="-122"/>
                <a:cs typeface="Menlo" panose="020B0609030804020204" pitchFamily="49" charset="0"/>
              </a:rPr>
              <a:t>最小生成树</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a:t>
            </a:r>
            <a:r>
              <a:rPr lang="zh-CN" altLang="en-US" dirty="0">
                <a:latin typeface="NSimSun" panose="02010609030101010101" pitchFamily="49" charset="-122"/>
                <a:ea typeface="NSimSun"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cs typeface="Menlo" panose="020B0609030804020204" pitchFamily="49" charset="0"/>
              </a:rPr>
              <a:t>会带来明显的加速效果。</a:t>
            </a:r>
            <a:endParaRPr lang="en-US" altLang="zh-CN" dirty="0">
              <a:latin typeface="NSimSun" panose="02010609030101010101" pitchFamily="49" charset="-122"/>
              <a:ea typeface="NSimSun" panose="02010609030101010101" pitchFamily="49" charset="-122"/>
            </a:endParaRPr>
          </a:p>
        </p:txBody>
      </p:sp>
      <p:pic>
        <p:nvPicPr>
          <p:cNvPr id="5" name="图片 4" descr="res"/>
          <p:cNvPicPr>
            <a:picLocks noChangeAspect="1"/>
          </p:cNvPicPr>
          <p:nvPr/>
        </p:nvPicPr>
        <p:blipFill>
          <a:blip r:embed="rId4"/>
          <a:stretch>
            <a:fillRect/>
          </a:stretch>
        </p:blipFill>
        <p:spPr>
          <a:xfrm>
            <a:off x="1304743" y="1955150"/>
            <a:ext cx="9304655" cy="4652645"/>
          </a:xfrm>
          <a:prstGeom prst="rect">
            <a:avLst/>
          </a:prstGeom>
        </p:spPr>
      </p:pic>
      <p:sp>
        <p:nvSpPr>
          <p:cNvPr id="4" name="灯片编号占位符 1">
            <a:extLst>
              <a:ext uri="{FF2B5EF4-FFF2-40B4-BE49-F238E27FC236}">
                <a16:creationId xmlns:a16="http://schemas.microsoft.com/office/drawing/2014/main" id="{E55C8B30-361E-C380-ADBC-6D32A0079FC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22</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7188F525-2E6B-47CA-9C01-06E865ED87C3}"/>
              </a:ext>
            </a:extLst>
          </p:cNvPr>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6041F30F-EAFE-4510-9017-E617922BC134}"/>
              </a:ext>
            </a:extLst>
          </p:cNvPr>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8A7FFEEA-9F85-408F-A4B4-25BB52A56DD1}"/>
              </a:ext>
            </a:extLst>
          </p:cNvPr>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a:extLst>
              <a:ext uri="{FF2B5EF4-FFF2-40B4-BE49-F238E27FC236}">
                <a16:creationId xmlns:a16="http://schemas.microsoft.com/office/drawing/2014/main" id="{C985B56C-740E-4BB9-917F-013EAA8474B7}"/>
              </a:ext>
            </a:extLst>
          </p:cNvPr>
          <p:cNvGrpSpPr/>
          <p:nvPr/>
        </p:nvGrpSpPr>
        <p:grpSpPr>
          <a:xfrm>
            <a:off x="8859189" y="146088"/>
            <a:ext cx="2930983" cy="1063161"/>
            <a:chOff x="4285093" y="-6242"/>
            <a:chExt cx="3795135" cy="1376619"/>
          </a:xfrm>
        </p:grpSpPr>
        <p:grpSp>
          <p:nvGrpSpPr>
            <p:cNvPr id="45" name="组合 44">
              <a:extLst>
                <a:ext uri="{FF2B5EF4-FFF2-40B4-BE49-F238E27FC236}">
                  <a16:creationId xmlns:a16="http://schemas.microsoft.com/office/drawing/2014/main" id="{2829C4A2-989C-49C5-8FA9-52CE7290E71E}"/>
                </a:ext>
              </a:extLst>
            </p:cNvPr>
            <p:cNvGrpSpPr/>
            <p:nvPr/>
          </p:nvGrpSpPr>
          <p:grpSpPr>
            <a:xfrm>
              <a:off x="4285093" y="-6242"/>
              <a:ext cx="3795135" cy="1376619"/>
              <a:chOff x="6597847" y="960547"/>
              <a:chExt cx="4882683" cy="1771112"/>
            </a:xfrm>
          </p:grpSpPr>
          <p:pic>
            <p:nvPicPr>
              <p:cNvPr id="47" name="图片 46">
                <a:extLst>
                  <a:ext uri="{FF2B5EF4-FFF2-40B4-BE49-F238E27FC236}">
                    <a16:creationId xmlns:a16="http://schemas.microsoft.com/office/drawing/2014/main" id="{CFF3C992-06B7-45C2-B675-3CD9DEBA37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7847" y="960547"/>
                <a:ext cx="1771106" cy="1771112"/>
              </a:xfrm>
              <a:prstGeom prst="rect">
                <a:avLst/>
              </a:prstGeom>
            </p:spPr>
          </p:pic>
          <p:pic>
            <p:nvPicPr>
              <p:cNvPr id="48" name="图片 47">
                <a:extLst>
                  <a:ext uri="{FF2B5EF4-FFF2-40B4-BE49-F238E27FC236}">
                    <a16:creationId xmlns:a16="http://schemas.microsoft.com/office/drawing/2014/main" id="{9C87AC23-9356-4893-BA22-93B73D6302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06891" y="1004505"/>
                <a:ext cx="3073639" cy="1271931"/>
              </a:xfrm>
              <a:prstGeom prst="rect">
                <a:avLst/>
              </a:prstGeom>
            </p:spPr>
          </p:pic>
        </p:grpSp>
        <p:sp>
          <p:nvSpPr>
            <p:cNvPr id="46" name="矩形 45">
              <a:extLst>
                <a:ext uri="{FF2B5EF4-FFF2-40B4-BE49-F238E27FC236}">
                  <a16:creationId xmlns:a16="http://schemas.microsoft.com/office/drawing/2014/main" id="{D2EE5DB9-DFBD-49B4-848B-2299EA7DBA92}"/>
                </a:ext>
              </a:extLst>
            </p:cNvPr>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FUDAN UNIVERSITY</a:t>
              </a:r>
            </a:p>
          </p:txBody>
        </p:sp>
      </p:grpSp>
      <p:grpSp>
        <p:nvGrpSpPr>
          <p:cNvPr id="4" name="组合 3">
            <a:extLst>
              <a:ext uri="{FF2B5EF4-FFF2-40B4-BE49-F238E27FC236}">
                <a16:creationId xmlns:a16="http://schemas.microsoft.com/office/drawing/2014/main" id="{28C223F0-7CE8-41E5-9B50-26980E3A79E2}"/>
              </a:ext>
            </a:extLst>
          </p:cNvPr>
          <p:cNvGrpSpPr/>
          <p:nvPr/>
        </p:nvGrpSpPr>
        <p:grpSpPr>
          <a:xfrm>
            <a:off x="1567812" y="4024420"/>
            <a:ext cx="9056375" cy="112418"/>
            <a:chOff x="2958650" y="4529138"/>
            <a:chExt cx="6390970" cy="0"/>
          </a:xfrm>
        </p:grpSpPr>
        <p:cxnSp>
          <p:nvCxnSpPr>
            <p:cNvPr id="52" name="直接连接符 51">
              <a:extLst>
                <a:ext uri="{FF2B5EF4-FFF2-40B4-BE49-F238E27FC236}">
                  <a16:creationId xmlns:a16="http://schemas.microsoft.com/office/drawing/2014/main" id="{DD34CB00-7CBF-41FF-812C-D972CE5ED13F}"/>
                </a:ext>
              </a:extLst>
            </p:cNvPr>
            <p:cNvCxnSpPr>
              <a:cxnSpLocks/>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2E22B22-2629-4A30-BF1A-0F9C6F37004E}"/>
                </a:ext>
              </a:extLst>
            </p:cNvPr>
            <p:cNvCxnSpPr>
              <a:cxnSpLocks/>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a:extLst>
              <a:ext uri="{FF2B5EF4-FFF2-40B4-BE49-F238E27FC236}">
                <a16:creationId xmlns:a16="http://schemas.microsoft.com/office/drawing/2014/main" id="{F2D19196-7D7E-1FA3-0670-2B482E425E1A}"/>
              </a:ext>
            </a:extLst>
          </p:cNvPr>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a:extLst>
              <a:ext uri="{FF2B5EF4-FFF2-40B4-BE49-F238E27FC236}">
                <a16:creationId xmlns:a16="http://schemas.microsoft.com/office/drawing/2014/main" id="{D6100261-1F4A-AC5A-CA3A-FF453CE3710C}"/>
              </a:ext>
            </a:extLst>
          </p:cNvPr>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a:extLst>
              <a:ext uri="{FF2B5EF4-FFF2-40B4-BE49-F238E27FC236}">
                <a16:creationId xmlns:a16="http://schemas.microsoft.com/office/drawing/2014/main" id="{E70A8FDC-4DF8-D864-95BD-1475F19C8482}"/>
              </a:ext>
            </a:extLst>
          </p:cNvPr>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a:extLst>
              <a:ext uri="{FF2B5EF4-FFF2-40B4-BE49-F238E27FC236}">
                <a16:creationId xmlns:a16="http://schemas.microsoft.com/office/drawing/2014/main" id="{8EFD8EE5-3D56-B468-7424-8A81DAF7346D}"/>
              </a:ext>
            </a:extLst>
          </p:cNvPr>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rPr>
              <a:t>开源数字生态分析与应用创新赛</a:t>
            </a:r>
            <a:endParaRPr 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615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rPr>
              <a:t>这种</a:t>
            </a:r>
            <a:r>
              <a:rPr kumimoji="1" lang="zh-CN" altLang="en-US" dirty="0">
                <a:latin typeface="NSimSun" panose="02010609030101010101" pitchFamily="49" charset="-122"/>
                <a:ea typeface="NSimSun" panose="02010609030101010101" pitchFamily="49" charset="-122"/>
                <a:cs typeface="新宋体" panose="02010609030101010101" charset="-122"/>
                <a:sym typeface="+mn-ea"/>
              </a:rPr>
              <a:t>大规模开源协作网络的</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sym typeface="+mn-ea"/>
              </a:rPr>
              <a:t>信息层次和社区结构也日益复杂。</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为例，它具有</a:t>
            </a:r>
            <a:r>
              <a:rPr lang="zh-CN" noProof="0" dirty="0">
                <a:ln>
                  <a:noFill/>
                </a:ln>
                <a:solidFill>
                  <a:srgbClr val="FF0000"/>
                </a:solidFill>
                <a:effectLst/>
                <a:uLnTx/>
                <a:uFillTx/>
                <a:latin typeface="NSimSun" panose="02010609030101010101" pitchFamily="49" charset="-122"/>
                <a:ea typeface="NSimSun"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公开仓库和</a:t>
            </a:r>
            <a:r>
              <a:rPr lang="zh-CN" noProof="0" dirty="0">
                <a:ln>
                  <a:noFill/>
                </a:ln>
                <a:solidFill>
                  <a:srgbClr val="FF0000"/>
                </a:solidFill>
                <a:effectLst/>
                <a:uLnTx/>
                <a:uFillTx/>
                <a:latin typeface="NSimSun" panose="02010609030101010101" pitchFamily="49" charset="-122"/>
                <a:ea typeface="NSimSun"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总贡献次数。</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大量的交互信息形成的此类大型</a:t>
            </a:r>
            <a:r>
              <a:rPr lang="zh-CN" altLang="en-US" dirty="0">
                <a:solidFill>
                  <a:sysClr val="windowText" lastClr="000000">
                    <a:lumMod val="75000"/>
                    <a:lumOff val="25000"/>
                  </a:sysClr>
                </a:solidFill>
                <a:latin typeface="NSimSun" panose="02010609030101010101" pitchFamily="49" charset="-122"/>
                <a:ea typeface="NSimSun"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的用户所拥有的强大算力。</a:t>
            </a: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4"/>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5"/>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6"/>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7"/>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8"/>
            <a:stretch>
              <a:fillRect/>
            </a:stretch>
          </p:blipFill>
          <p:spPr>
            <a:xfrm>
              <a:off x="2476045" y="5642070"/>
              <a:ext cx="2536395" cy="600897"/>
            </a:xfrm>
            <a:prstGeom prst="rect">
              <a:avLst/>
            </a:prstGeom>
          </p:spPr>
        </p:pic>
      </p:grpSp>
      <p:sp>
        <p:nvSpPr>
          <p:cNvPr id="3" name="灯片编号占位符 1">
            <a:extLst>
              <a:ext uri="{FF2B5EF4-FFF2-40B4-BE49-F238E27FC236}">
                <a16:creationId xmlns:a16="http://schemas.microsoft.com/office/drawing/2014/main" id="{81637FFA-75D6-3F8F-24C0-0226FECE1D6C}"/>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NSimSun" panose="02010609030101010101" pitchFamily="49" charset="-122"/>
                <a:ea typeface="NSimSun"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zh-CN" altLang="en-US" dirty="0">
                <a:solidFill>
                  <a:schemeClr val="tx1"/>
                </a:solidFill>
                <a:latin typeface="NSimSun" panose="02010609030101010101" pitchFamily="49" charset="-122"/>
                <a:ea typeface="NSimSun"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p>
        </p:txBody>
      </p:sp>
      <p:pic>
        <p:nvPicPr>
          <p:cNvPr id="5" name="图片 1"/>
          <p:cNvPicPr>
            <a:picLocks noChangeAspect="1"/>
          </p:cNvPicPr>
          <p:nvPr/>
        </p:nvPicPr>
        <p:blipFill>
          <a:blip r:embed="rId5"/>
          <a:stretch>
            <a:fillRect/>
          </a:stretch>
        </p:blipFill>
        <p:spPr>
          <a:xfrm>
            <a:off x="7870934" y="1660358"/>
            <a:ext cx="2154141" cy="1784411"/>
          </a:xfrm>
          <a:prstGeom prst="rect">
            <a:avLst/>
          </a:prstGeom>
        </p:spPr>
      </p:pic>
      <p:pic>
        <p:nvPicPr>
          <p:cNvPr id="6" name="图片 3"/>
          <p:cNvPicPr>
            <a:picLocks noChangeAspect="1"/>
          </p:cNvPicPr>
          <p:nvPr/>
        </p:nvPicPr>
        <p:blipFill>
          <a:blip r:embed="rId6"/>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NSimSun" panose="02010609030101010101" pitchFamily="49" charset="-122"/>
                <a:ea typeface="NSimSun" panose="02010609030101010101" pitchFamily="49" charset="-122"/>
                <a:cs typeface="Menlo" panose="020B0609030804020204" pitchFamily="49" charset="0"/>
              </a:rPr>
              <a:t>我们也在</a:t>
            </a:r>
            <a:r>
              <a:rPr lang="en-US" dirty="0" err="1">
                <a:latin typeface="NSimSun" panose="02010609030101010101" pitchFamily="49" charset="-122"/>
                <a:ea typeface="NSimSun" panose="02010609030101010101" pitchFamily="49" charset="-122"/>
                <a:cs typeface="Menlo" panose="020B0609030804020204" pitchFamily="49" charset="0"/>
              </a:rPr>
              <a:t>几个现实网络数据集进行</a:t>
            </a:r>
            <a:r>
              <a:rPr lang="zh-CN" altLang="en-US" dirty="0">
                <a:latin typeface="NSimSun" panose="02010609030101010101" pitchFamily="49" charset="-122"/>
                <a:ea typeface="NSimSun"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NetworkX</a:t>
            </a:r>
            <a:r>
              <a:rPr lang="zh-CN" altLang="en-US" dirty="0">
                <a:latin typeface="NSimSun" panose="02010609030101010101" pitchFamily="49" charset="-122"/>
                <a:ea typeface="NSimSun"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NSimSun" panose="02010609030101010101" pitchFamily="49" charset="-122"/>
              <a:ea typeface="NSimSun"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extLst>
                    <a:ext uri="{9D8B030D-6E8A-4147-A177-3AD203B41FA5}">
                      <a16:colId xmlns:a16="http://schemas.microsoft.com/office/drawing/2014/main" val="20000"/>
                    </a:ext>
                  </a:extLst>
                </a:gridCol>
                <a:gridCol w="1154555">
                  <a:extLst>
                    <a:ext uri="{9D8B030D-6E8A-4147-A177-3AD203B41FA5}">
                      <a16:colId xmlns:a16="http://schemas.microsoft.com/office/drawing/2014/main" val="20001"/>
                    </a:ext>
                  </a:extLst>
                </a:gridCol>
                <a:gridCol w="1222310">
                  <a:extLst>
                    <a:ext uri="{9D8B030D-6E8A-4147-A177-3AD203B41FA5}">
                      <a16:colId xmlns:a16="http://schemas.microsoft.com/office/drawing/2014/main" val="20002"/>
                    </a:ext>
                  </a:extLst>
                </a:gridCol>
                <a:gridCol w="1455575">
                  <a:extLst>
                    <a:ext uri="{9D8B030D-6E8A-4147-A177-3AD203B41FA5}">
                      <a16:colId xmlns:a16="http://schemas.microsoft.com/office/drawing/2014/main" val="20003"/>
                    </a:ext>
                  </a:extLst>
                </a:gridCol>
                <a:gridCol w="1558213">
                  <a:extLst>
                    <a:ext uri="{9D8B030D-6E8A-4147-A177-3AD203B41FA5}">
                      <a16:colId xmlns:a16="http://schemas.microsoft.com/office/drawing/2014/main" val="20004"/>
                    </a:ext>
                  </a:extLst>
                </a:gridCol>
                <a:gridCol w="1483567">
                  <a:extLst>
                    <a:ext uri="{9D8B030D-6E8A-4147-A177-3AD203B41FA5}">
                      <a16:colId xmlns:a16="http://schemas.microsoft.com/office/drawing/2014/main" val="20005"/>
                    </a:ext>
                  </a:extLst>
                </a:gridCol>
                <a:gridCol w="1899121">
                  <a:extLst>
                    <a:ext uri="{9D8B030D-6E8A-4147-A177-3AD203B41FA5}">
                      <a16:colId xmlns:a16="http://schemas.microsoft.com/office/drawing/2014/main" val="20006"/>
                    </a:ext>
                  </a:extLst>
                </a:gridCol>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en-CN"/>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p>
                  </a:txBody>
                  <a:tcPr/>
                </a:tc>
                <a:tc hMerge="1">
                  <a:txBody>
                    <a:bodyPr/>
                    <a:lstStyle/>
                    <a:p>
                      <a:endParaRPr lang="en-CN"/>
                    </a:p>
                  </a:txBody>
                  <a:tcPr/>
                </a:tc>
                <a:extLst>
                  <a:ext uri="{0D108BD9-81ED-4DB2-BD59-A6C34878D82A}">
                    <a16:rowId xmlns:a16="http://schemas.microsoft.com/office/drawing/2014/main" val="10000"/>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algn="ctr"/>
                      <a:r>
                        <a:rPr lang="en-US" b="0" dirty="0">
                          <a:latin typeface="Times New Roman" panose="02020603050405020304" pitchFamily="18" charset="0"/>
                          <a:cs typeface="Times New Roman" panose="02020603050405020304" pitchFamily="18" charset="0"/>
                        </a:rPr>
                        <a:t>NetworkX</a:t>
                      </a:r>
                    </a:p>
                  </a:txBody>
                  <a:tcPr/>
                </a:tc>
                <a:extLst>
                  <a:ext uri="{0D108BD9-81ED-4DB2-BD59-A6C34878D82A}">
                    <a16:rowId xmlns:a16="http://schemas.microsoft.com/office/drawing/2014/main" val="10001"/>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p>
                  </a:txBody>
                  <a:tcPr/>
                </a:tc>
                <a:tc>
                  <a:txBody>
                    <a:bodyPr/>
                    <a:lstStyle/>
                    <a:p>
                      <a:pPr algn="ctr"/>
                      <a:r>
                        <a:rPr lang="en-US" b="0" dirty="0">
                          <a:latin typeface="Times New Roman" panose="02020603050405020304" pitchFamily="18" charset="0"/>
                          <a:cs typeface="Times New Roman" panose="02020603050405020304" pitchFamily="18" charset="0"/>
                        </a:rPr>
                        <a:t>1.44s</a:t>
                      </a:r>
                    </a:p>
                  </a:txBody>
                  <a:tcPr/>
                </a:tc>
                <a:tc>
                  <a:txBody>
                    <a:bodyPr/>
                    <a:lstStyle/>
                    <a:p>
                      <a:pPr algn="ctr"/>
                      <a:r>
                        <a:rPr lang="en-US" b="0" dirty="0">
                          <a:latin typeface="Times New Roman" panose="02020603050405020304" pitchFamily="18" charset="0"/>
                          <a:cs typeface="Times New Roman" panose="02020603050405020304" pitchFamily="18" charset="0"/>
                        </a:rPr>
                        <a:t>1.97s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2"/>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3"/>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4"/>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5"/>
                  </a:ext>
                </a:extLst>
              </a:tr>
            </a:tbl>
          </a:graphicData>
        </a:graphic>
      </p:graphicFrame>
      <p:sp>
        <p:nvSpPr>
          <p:cNvPr id="8" name="灯片编号占位符 1">
            <a:extLst>
              <a:ext uri="{FF2B5EF4-FFF2-40B4-BE49-F238E27FC236}">
                <a16:creationId xmlns:a16="http://schemas.microsoft.com/office/drawing/2014/main" id="{5E26710D-749E-CDD1-BC65-5E504AF5AEE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的观点。</a:t>
            </a:r>
          </a:p>
        </p:txBody>
      </p:sp>
      <p:pic>
        <p:nvPicPr>
          <p:cNvPr id="3" name="图片 2"/>
          <p:cNvPicPr>
            <a:picLocks noChangeAspect="1"/>
          </p:cNvPicPr>
          <p:nvPr/>
        </p:nvPicPr>
        <p:blipFill>
          <a:blip r:embed="rId4"/>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B42611E7-80A7-6558-3F70-258807CD0B5A}"/>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p>
        </p:txBody>
      </p:sp>
      <p:pic>
        <p:nvPicPr>
          <p:cNvPr id="2" name="图片 1"/>
          <p:cNvPicPr/>
          <p:nvPr/>
        </p:nvPicPr>
        <p:blipFill>
          <a:blip r:embed="rId4"/>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F6A57934-456F-7428-883A-83A0C4A89B9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5"/>
          <a:stretch>
            <a:fillRect/>
          </a:stretch>
        </p:blipFill>
        <p:spPr>
          <a:xfrm>
            <a:off x="3857018" y="2227113"/>
            <a:ext cx="7305828" cy="3550870"/>
          </a:xfrm>
          <a:prstGeom prst="rect">
            <a:avLst/>
          </a:prstGeom>
        </p:spPr>
      </p:pic>
      <p:pic>
        <p:nvPicPr>
          <p:cNvPr id="6" name="Picture 7"/>
          <p:cNvPicPr>
            <a:picLocks noChangeAspect="1"/>
          </p:cNvPicPr>
          <p:nvPr/>
        </p:nvPicPr>
        <p:blipFill>
          <a:blip r:embed="rId6"/>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优化图分析算法。</a:t>
            </a:r>
          </a:p>
        </p:txBody>
      </p:sp>
      <p:sp>
        <p:nvSpPr>
          <p:cNvPr id="5" name="灯片编号占位符 1">
            <a:extLst>
              <a:ext uri="{FF2B5EF4-FFF2-40B4-BE49-F238E27FC236}">
                <a16:creationId xmlns:a16="http://schemas.microsoft.com/office/drawing/2014/main" id="{0EF23459-6D54-8CF6-9186-B567FFB259E9}"/>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429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a="http://schemas.openxmlformats.org/drawingml/2006/main" xmlns:r="http://schemas.openxmlformats.org/officeDocument/2006/relationships" xmlns:p="http://schemas.openxmlformats.org/presentationml/2006/main">
  <p:tag name="ISLIDE.ICON" val="#394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1901</Words>
  <Application>Microsoft Macintosh PowerPoint</Application>
  <PresentationFormat>Widescreen</PresentationFormat>
  <Paragraphs>234</Paragraphs>
  <Slides>23</Slides>
  <Notes>11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等线</vt:lpstr>
      <vt:lpstr>等线 Light</vt:lpstr>
      <vt:lpstr>Microsoft JhengHei UI</vt:lpstr>
      <vt:lpstr>微软雅黑</vt:lpstr>
      <vt:lpstr>NSimSun</vt:lpstr>
      <vt:lpstr>黑体</vt:lpstr>
      <vt:lpstr>宋体</vt:lpstr>
      <vt:lpstr>Arial</vt:lpstr>
      <vt:lpstr>Calibri</vt:lpstr>
      <vt:lpstr>Eras Demi ITC</vt:lpstr>
      <vt:lpstr>Times New Roman</vt:lpstr>
      <vt:lpstr>Wingdings</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Wen Wen</cp:lastModifiedBy>
  <cp:revision>165</cp:revision>
  <dcterms:created xsi:type="dcterms:W3CDTF">2020-11-21T03:02:00Z</dcterms:created>
  <dcterms:modified xsi:type="dcterms:W3CDTF">2024-12-18T01:52:23Z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2052-12.1.0.19302</vt:lpwstr>
  </property>
</Properties>
</file>